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317" r:id="rId3"/>
    <p:sldId id="318" r:id="rId4"/>
    <p:sldId id="319" r:id="rId5"/>
    <p:sldId id="257" r:id="rId6"/>
    <p:sldId id="258" r:id="rId7"/>
    <p:sldId id="259" r:id="rId8"/>
    <p:sldId id="260" r:id="rId9"/>
    <p:sldId id="261" r:id="rId10"/>
    <p:sldId id="262" r:id="rId11"/>
    <p:sldId id="285" r:id="rId12"/>
    <p:sldId id="286" r:id="rId13"/>
    <p:sldId id="315" r:id="rId14"/>
    <p:sldId id="264" r:id="rId15"/>
    <p:sldId id="266" r:id="rId16"/>
    <p:sldId id="265" r:id="rId17"/>
    <p:sldId id="287" r:id="rId18"/>
    <p:sldId id="288" r:id="rId19"/>
    <p:sldId id="320" r:id="rId20"/>
    <p:sldId id="330" r:id="rId21"/>
    <p:sldId id="331" r:id="rId22"/>
    <p:sldId id="332" r:id="rId23"/>
    <p:sldId id="334" r:id="rId24"/>
    <p:sldId id="333" r:id="rId25"/>
    <p:sldId id="268" r:id="rId26"/>
    <p:sldId id="291" r:id="rId27"/>
    <p:sldId id="267" r:id="rId28"/>
    <p:sldId id="263" r:id="rId29"/>
    <p:sldId id="270" r:id="rId30"/>
    <p:sldId id="271" r:id="rId31"/>
    <p:sldId id="269" r:id="rId32"/>
    <p:sldId id="292" r:id="rId33"/>
    <p:sldId id="310" r:id="rId34"/>
    <p:sldId id="272" r:id="rId35"/>
    <p:sldId id="311" r:id="rId36"/>
    <p:sldId id="312" r:id="rId37"/>
    <p:sldId id="295" r:id="rId38"/>
    <p:sldId id="293" r:id="rId39"/>
    <p:sldId id="316" r:id="rId40"/>
    <p:sldId id="294" r:id="rId41"/>
    <p:sldId id="313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14" r:id="rId50"/>
    <p:sldId id="321" r:id="rId51"/>
    <p:sldId id="273" r:id="rId52"/>
    <p:sldId id="274" r:id="rId53"/>
    <p:sldId id="298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276" r:id="rId65"/>
    <p:sldId id="277" r:id="rId66"/>
    <p:sldId id="278" r:id="rId67"/>
    <p:sldId id="279" r:id="rId68"/>
    <p:sldId id="322" r:id="rId69"/>
    <p:sldId id="296" r:id="rId70"/>
    <p:sldId id="297" r:id="rId71"/>
    <p:sldId id="280" r:id="rId72"/>
    <p:sldId id="281" r:id="rId73"/>
    <p:sldId id="282" r:id="rId74"/>
    <p:sldId id="283" r:id="rId75"/>
    <p:sldId id="284" r:id="rId76"/>
    <p:sldId id="289" r:id="rId77"/>
    <p:sldId id="290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D1C42-1B64-4AA1-B86C-FC01AC5C1BB4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B0EA7-3BEE-40CD-A970-DCFD7B3B0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esktop\&#29983;&#29289;&#21147;&#23398;\High%20Flying%20Pole%20Vault%20In%20SLOW%20MOTION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esktop\&#29983;&#29289;&#21147;&#23398;\Rancho%20Los%20Amigos%20Convention%20and%20Gait%20Cycle.mp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esktop\&#29983;&#29289;&#21147;&#23398;\visual3D%20gait%20analysis.avi.mp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ownloads\3D%20Gait%20Analysis%20at%20Deakin.mp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54006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00108"/>
            <a:ext cx="26098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1428736"/>
            <a:ext cx="6083302" cy="5217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28662" y="4214818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Crouch </a:t>
            </a:r>
            <a:r>
              <a:rPr lang="zh-CN" altLang="en-US" dirty="0" smtClean="0"/>
              <a:t>下蹲期</a:t>
            </a:r>
            <a:endParaRPr lang="en-US" altLang="zh-CN" dirty="0" smtClean="0"/>
          </a:p>
          <a:p>
            <a:r>
              <a:rPr lang="en-US" altLang="zh-CN" dirty="0" smtClean="0"/>
              <a:t>Push-off </a:t>
            </a:r>
            <a:r>
              <a:rPr lang="zh-CN" altLang="en-US" dirty="0" smtClean="0"/>
              <a:t>起跳期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8325755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876"/>
            <a:ext cx="869693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7"/>
            <a:ext cx="6215106" cy="612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642918"/>
            <a:ext cx="784860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928926" y="435769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8.636</a:t>
            </a:r>
            <a:r>
              <a:rPr lang="zh-CN" altLang="en-US" dirty="0" smtClean="0"/>
              <a:t>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1142984"/>
            <a:ext cx="818395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1813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85794"/>
            <a:ext cx="14763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000372"/>
            <a:ext cx="8001024" cy="358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258280"/>
            <a:ext cx="7858180" cy="67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1928802"/>
            <a:ext cx="7929619" cy="88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gh Flying Pole Vault In SLOW MO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4348" y="500042"/>
            <a:ext cx="7286676" cy="5465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85728"/>
            <a:ext cx="8001056" cy="411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4043358"/>
            <a:ext cx="4583504" cy="281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7247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2357430"/>
            <a:ext cx="4977372" cy="426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86971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357430"/>
            <a:ext cx="814705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8596" y="785794"/>
            <a:ext cx="7786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男子撑杆跳世界纪录保持者：</a:t>
            </a:r>
          </a:p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日，在乌克兰顿涅茨克举行的国际室内田径大奖赛中，李纳德</a:t>
            </a:r>
            <a:r>
              <a:rPr lang="en-US" altLang="zh-CN" dirty="0" smtClean="0"/>
              <a:t>·</a:t>
            </a:r>
            <a:r>
              <a:rPr lang="zh-CN" altLang="en-US" dirty="0" smtClean="0"/>
              <a:t>拉维莱涅越过</a:t>
            </a:r>
            <a:r>
              <a:rPr lang="en-US" altLang="zh-CN" dirty="0" smtClean="0"/>
              <a:t>6.16</a:t>
            </a:r>
            <a:r>
              <a:rPr lang="zh-CN" altLang="en-US" dirty="0" smtClean="0"/>
              <a:t>米的高度，打破了谢尔盖</a:t>
            </a:r>
            <a:r>
              <a:rPr lang="en-US" altLang="zh-CN" dirty="0" smtClean="0"/>
              <a:t>·</a:t>
            </a:r>
            <a:r>
              <a:rPr lang="zh-CN" altLang="en-US" dirty="0" smtClean="0"/>
              <a:t>布勃卡保持了</a:t>
            </a:r>
            <a:r>
              <a:rPr lang="en-US" altLang="zh-CN" dirty="0" smtClean="0"/>
              <a:t>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51</a:t>
            </a:r>
            <a:r>
              <a:rPr lang="zh-CN" altLang="en-US" dirty="0" smtClean="0"/>
              <a:t>周的世界纪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428596" y="2274838"/>
            <a:ext cx="7786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女子撑杆跳世界纪录保持者 ：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日，在国际田联黄金联赛苏黎世站的比赛中，伊辛巴耶娃以</a:t>
            </a:r>
            <a:r>
              <a:rPr lang="en-US" altLang="zh-CN" dirty="0" smtClean="0"/>
              <a:t>5.06</a:t>
            </a:r>
            <a:r>
              <a:rPr lang="zh-CN" altLang="en-US" dirty="0" smtClean="0"/>
              <a:t>米的成绩打破由自己在北京奥运会上创造</a:t>
            </a:r>
            <a:r>
              <a:rPr lang="en-US" altLang="zh-CN" dirty="0" smtClean="0"/>
              <a:t>5.05</a:t>
            </a:r>
            <a:r>
              <a:rPr lang="zh-CN" altLang="en-US" dirty="0" smtClean="0"/>
              <a:t>米的女子撑杆跳原世界纪录，这是她职业生涯中第</a:t>
            </a:r>
            <a:r>
              <a:rPr lang="en-US" altLang="zh-CN" dirty="0" smtClean="0"/>
              <a:t>27</a:t>
            </a:r>
            <a:r>
              <a:rPr lang="zh-CN" altLang="en-US" dirty="0" smtClean="0"/>
              <a:t>次打破世界纪录，也是她第</a:t>
            </a:r>
            <a:r>
              <a:rPr lang="en-US" altLang="zh-CN" dirty="0" smtClean="0"/>
              <a:t>15</a:t>
            </a:r>
            <a:r>
              <a:rPr lang="zh-CN" altLang="en-US" dirty="0" smtClean="0"/>
              <a:t>次打破室外赛世界纪录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09" y="714356"/>
            <a:ext cx="802124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dirty="0" smtClean="0"/>
              <a:t>抛体运动的力学原理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dirty="0" smtClean="0"/>
              <a:t>（一） 抛出点与落地点在一条水平线上时</a:t>
            </a:r>
          </a:p>
          <a:p>
            <a:pPr eaLnBrk="1" hangingPunct="1">
              <a:buFontTx/>
              <a:buNone/>
            </a:pPr>
            <a:r>
              <a:rPr lang="en-US" altLang="zh-CN" sz="2800" dirty="0" err="1" smtClean="0"/>
              <a:t>V</a:t>
            </a:r>
            <a:r>
              <a:rPr lang="en-US" altLang="zh-CN" sz="2800" baseline="-25000" dirty="0" err="1" smtClean="0"/>
              <a:t>x</a:t>
            </a:r>
            <a:r>
              <a:rPr lang="en-US" altLang="zh-CN" sz="2800" dirty="0" smtClean="0"/>
              <a:t>=</a:t>
            </a:r>
            <a:r>
              <a:rPr lang="en-US" altLang="zh-CN" sz="2800" dirty="0" err="1" smtClean="0"/>
              <a:t>Vcos</a:t>
            </a:r>
            <a:r>
              <a:rPr lang="en-US" altLang="zh-CN" sz="2800" dirty="0" smtClean="0"/>
              <a:t> </a:t>
            </a:r>
            <a:r>
              <a:rPr lang="zh-CN" altLang="en-US" sz="2000" dirty="0" smtClean="0">
                <a:sym typeface="Symbol" pitchFamily="18" charset="2"/>
              </a:rPr>
              <a:t>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sym typeface="Symbol" pitchFamily="18" charset="2"/>
              </a:rPr>
              <a:t> V</a:t>
            </a:r>
            <a:r>
              <a:rPr lang="en-US" altLang="zh-CN" sz="2000" baseline="-25000" dirty="0" smtClean="0">
                <a:sym typeface="Symbol" pitchFamily="18" charset="2"/>
              </a:rPr>
              <a:t>Y</a:t>
            </a:r>
            <a:r>
              <a:rPr lang="en-US" altLang="zh-CN" sz="2000" dirty="0" smtClean="0">
                <a:sym typeface="Symbol" pitchFamily="18" charset="2"/>
              </a:rPr>
              <a:t>=</a:t>
            </a:r>
            <a:r>
              <a:rPr lang="en-US" altLang="zh-CN" sz="2000" dirty="0" err="1" smtClean="0">
                <a:sym typeface="Symbol" pitchFamily="18" charset="2"/>
              </a:rPr>
              <a:t>Vsin</a:t>
            </a:r>
            <a:r>
              <a:rPr lang="en-US" altLang="zh-CN" sz="2000" dirty="0" smtClean="0">
                <a:sym typeface="Symbol" pitchFamily="18" charset="2"/>
              </a:rPr>
              <a:t> </a:t>
            </a:r>
            <a:r>
              <a:rPr lang="zh-CN" altLang="en-US" sz="2000" dirty="0" smtClean="0">
                <a:sym typeface="Symbol" pitchFamily="18" charset="2"/>
              </a:rPr>
              <a:t></a:t>
            </a:r>
          </a:p>
          <a:p>
            <a:pPr eaLnBrk="1" hangingPunct="1">
              <a:buFontTx/>
              <a:buNone/>
            </a:pPr>
            <a:r>
              <a:rPr lang="zh-CN" altLang="en-US" sz="2000" dirty="0" smtClean="0">
                <a:sym typeface="Symbol" pitchFamily="18" charset="2"/>
              </a:rPr>
              <a:t>水平方向：匀速直线运动</a:t>
            </a:r>
          </a:p>
          <a:p>
            <a:pPr eaLnBrk="1" hangingPunct="1">
              <a:buFontTx/>
              <a:buNone/>
            </a:pPr>
            <a:r>
              <a:rPr lang="zh-CN" altLang="en-US" sz="2000" dirty="0" smtClean="0">
                <a:sym typeface="Symbol" pitchFamily="18" charset="2"/>
              </a:rPr>
              <a:t>垂直方向：上抛运动</a:t>
            </a:r>
          </a:p>
          <a:p>
            <a:pPr eaLnBrk="1" hangingPunct="1">
              <a:buFontTx/>
              <a:buNone/>
            </a:pPr>
            <a:endParaRPr lang="zh-CN" altLang="en-US" sz="2000" dirty="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zh-CN" altLang="en-US" sz="2000" dirty="0" smtClean="0">
                <a:sym typeface="Symbol" pitchFamily="18" charset="2"/>
              </a:rPr>
              <a:t>参数方程：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sym typeface="Symbol" pitchFamily="18" charset="2"/>
              </a:rPr>
              <a:t>x=</a:t>
            </a:r>
            <a:r>
              <a:rPr lang="en-US" altLang="zh-CN" sz="2000" dirty="0" err="1" smtClean="0">
                <a:sym typeface="Symbol" pitchFamily="18" charset="2"/>
              </a:rPr>
              <a:t>Vcos</a:t>
            </a:r>
            <a:r>
              <a:rPr lang="en-US" altLang="zh-CN" sz="2000" dirty="0" smtClean="0">
                <a:sym typeface="Symbol" pitchFamily="18" charset="2"/>
              </a:rPr>
              <a:t> </a:t>
            </a:r>
            <a:r>
              <a:rPr lang="zh-CN" altLang="en-US" sz="2000" dirty="0" smtClean="0">
                <a:sym typeface="Symbol" pitchFamily="18" charset="2"/>
              </a:rPr>
              <a:t> </a:t>
            </a:r>
            <a:r>
              <a:rPr lang="en-US" altLang="zh-CN" sz="2000" dirty="0" smtClean="0">
                <a:sym typeface="Symbol" pitchFamily="18" charset="2"/>
              </a:rPr>
              <a:t>t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sym typeface="Symbol" pitchFamily="18" charset="2"/>
              </a:rPr>
              <a:t>y=</a:t>
            </a:r>
            <a:r>
              <a:rPr lang="en-US" altLang="zh-CN" sz="2000" dirty="0" err="1" smtClean="0">
                <a:sym typeface="Symbol" pitchFamily="18" charset="2"/>
              </a:rPr>
              <a:t>Vsin</a:t>
            </a:r>
            <a:r>
              <a:rPr lang="en-US" altLang="zh-CN" sz="2000" dirty="0" smtClean="0">
                <a:sym typeface="Symbol" pitchFamily="18" charset="2"/>
              </a:rPr>
              <a:t> </a:t>
            </a:r>
            <a:r>
              <a:rPr lang="zh-CN" altLang="en-US" sz="2000" dirty="0" smtClean="0">
                <a:sym typeface="Symbol" pitchFamily="18" charset="2"/>
              </a:rPr>
              <a:t> </a:t>
            </a:r>
            <a:r>
              <a:rPr lang="en-US" altLang="zh-CN" sz="2000" dirty="0" smtClean="0">
                <a:sym typeface="Symbol" pitchFamily="18" charset="2"/>
              </a:rPr>
              <a:t>t –0.5gt</a:t>
            </a:r>
            <a:r>
              <a:rPr lang="en-US" altLang="zh-CN" sz="2000" baseline="30000" dirty="0" smtClean="0">
                <a:sym typeface="Symbol" pitchFamily="18" charset="2"/>
              </a:rPr>
              <a:t>2</a:t>
            </a:r>
            <a:r>
              <a:rPr lang="en-US" altLang="zh-CN" sz="2000" dirty="0" smtClean="0">
                <a:sym typeface="Symbol" pitchFamily="18" charset="2"/>
              </a:rPr>
              <a:t>                             </a:t>
            </a:r>
            <a:r>
              <a:rPr lang="zh-CN" altLang="en-US" sz="2000" dirty="0" smtClean="0">
                <a:sym typeface="Symbol" pitchFamily="18" charset="2"/>
              </a:rPr>
              <a:t>消除时间参数 </a:t>
            </a:r>
            <a:r>
              <a:rPr lang="en-US" altLang="zh-CN" sz="2000" dirty="0" smtClean="0">
                <a:sym typeface="Symbol" pitchFamily="18" charset="2"/>
              </a:rPr>
              <a:t>t</a:t>
            </a:r>
          </a:p>
          <a:p>
            <a:pPr eaLnBrk="1" hangingPunct="1">
              <a:buFontTx/>
              <a:buNone/>
            </a:pPr>
            <a:r>
              <a:rPr lang="zh-CN" altLang="en-US" sz="2000" dirty="0" smtClean="0">
                <a:sym typeface="Symbol" pitchFamily="18" charset="2"/>
              </a:rPr>
              <a:t>得：</a:t>
            </a:r>
            <a:r>
              <a:rPr lang="en-US" altLang="zh-CN" sz="2000" dirty="0" smtClean="0">
                <a:sym typeface="Symbol" pitchFamily="18" charset="2"/>
              </a:rPr>
              <a:t>y=</a:t>
            </a:r>
            <a:r>
              <a:rPr lang="en-US" altLang="zh-CN" sz="2000" dirty="0" err="1" smtClean="0">
                <a:sym typeface="Symbol" pitchFamily="18" charset="2"/>
              </a:rPr>
              <a:t>tg</a:t>
            </a:r>
            <a:r>
              <a:rPr lang="en-US" altLang="zh-CN" sz="2000" dirty="0" smtClean="0">
                <a:sym typeface="Symbol" pitchFamily="18" charset="2"/>
              </a:rPr>
              <a:t> </a:t>
            </a:r>
            <a:r>
              <a:rPr lang="zh-CN" altLang="en-US" sz="2000" dirty="0" smtClean="0">
                <a:sym typeface="Symbol" pitchFamily="18" charset="2"/>
              </a:rPr>
              <a:t> </a:t>
            </a:r>
            <a:r>
              <a:rPr lang="en-US" altLang="zh-CN" sz="2000" dirty="0" smtClean="0">
                <a:sym typeface="Symbol" pitchFamily="18" charset="2"/>
              </a:rPr>
              <a:t>x –[g/(2 V</a:t>
            </a:r>
            <a:r>
              <a:rPr lang="en-US" altLang="zh-CN" sz="2000" baseline="30000" dirty="0" smtClean="0">
                <a:sym typeface="Symbol" pitchFamily="18" charset="2"/>
              </a:rPr>
              <a:t>2</a:t>
            </a:r>
            <a:r>
              <a:rPr lang="en-US" altLang="zh-CN" sz="2000" dirty="0" smtClean="0">
                <a:sym typeface="Symbol" pitchFamily="18" charset="2"/>
              </a:rPr>
              <a:t>cos</a:t>
            </a:r>
            <a:r>
              <a:rPr lang="en-US" altLang="zh-CN" sz="2000" baseline="30000" dirty="0" smtClean="0">
                <a:sym typeface="Symbol" pitchFamily="18" charset="2"/>
              </a:rPr>
              <a:t>2 </a:t>
            </a:r>
            <a:r>
              <a:rPr lang="zh-CN" altLang="en-US" sz="2000" dirty="0" smtClean="0">
                <a:sym typeface="Symbol" pitchFamily="18" charset="2"/>
              </a:rPr>
              <a:t>)]</a:t>
            </a:r>
            <a:r>
              <a:rPr lang="en-US" altLang="zh-CN" sz="2000" dirty="0" smtClean="0">
                <a:sym typeface="Symbol" pitchFamily="18" charset="2"/>
              </a:rPr>
              <a:t>x</a:t>
            </a:r>
            <a:r>
              <a:rPr lang="en-US" altLang="zh-CN" sz="2000" baseline="30000" dirty="0" smtClean="0">
                <a:sym typeface="Symbol" pitchFamily="18" charset="2"/>
              </a:rPr>
              <a:t>2</a:t>
            </a:r>
            <a:endParaRPr lang="en-US" altLang="zh-CN" sz="2000" dirty="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endParaRPr lang="en-US" altLang="zh-CN" sz="2000" dirty="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endParaRPr lang="zh-CN" altLang="en-US" sz="2000" dirty="0" smtClean="0">
              <a:sym typeface="Symbol" pitchFamily="18" charset="2"/>
            </a:endParaRPr>
          </a:p>
        </p:txBody>
      </p:sp>
      <p:sp>
        <p:nvSpPr>
          <p:cNvPr id="410628" name="Line 4"/>
          <p:cNvSpPr>
            <a:spLocks noChangeShapeType="1"/>
          </p:cNvSpPr>
          <p:nvPr/>
        </p:nvSpPr>
        <p:spPr bwMode="auto">
          <a:xfrm>
            <a:off x="4800600" y="4267200"/>
            <a:ext cx="2743200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29" name="Line 5"/>
          <p:cNvSpPr>
            <a:spLocks noChangeShapeType="1"/>
          </p:cNvSpPr>
          <p:nvPr/>
        </p:nvSpPr>
        <p:spPr bwMode="auto">
          <a:xfrm flipV="1">
            <a:off x="4800600" y="2743200"/>
            <a:ext cx="0" cy="152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30" name="Freeform 6"/>
          <p:cNvSpPr>
            <a:spLocks/>
          </p:cNvSpPr>
          <p:nvPr/>
        </p:nvSpPr>
        <p:spPr bwMode="auto">
          <a:xfrm>
            <a:off x="4824413" y="3249613"/>
            <a:ext cx="2286000" cy="1079500"/>
          </a:xfrm>
          <a:custGeom>
            <a:avLst/>
            <a:gdLst>
              <a:gd name="T0" fmla="*/ 0 w 1440"/>
              <a:gd name="T1" fmla="*/ 632 h 680"/>
              <a:gd name="T2" fmla="*/ 768 w 1440"/>
              <a:gd name="T3" fmla="*/ 8 h 680"/>
              <a:gd name="T4" fmla="*/ 1440 w 1440"/>
              <a:gd name="T5" fmla="*/ 680 h 680"/>
              <a:gd name="T6" fmla="*/ 0 60000 65536"/>
              <a:gd name="T7" fmla="*/ 0 60000 65536"/>
              <a:gd name="T8" fmla="*/ 0 60000 65536"/>
              <a:gd name="T9" fmla="*/ 0 w 1440"/>
              <a:gd name="T10" fmla="*/ 0 h 680"/>
              <a:gd name="T11" fmla="*/ 1440 w 1440"/>
              <a:gd name="T12" fmla="*/ 680 h 6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680">
                <a:moveTo>
                  <a:pt x="0" y="632"/>
                </a:moveTo>
                <a:cubicBezTo>
                  <a:pt x="264" y="316"/>
                  <a:pt x="528" y="0"/>
                  <a:pt x="768" y="8"/>
                </a:cubicBezTo>
                <a:cubicBezTo>
                  <a:pt x="1008" y="16"/>
                  <a:pt x="1224" y="348"/>
                  <a:pt x="1440" y="68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1" name="Line 7"/>
          <p:cNvSpPr>
            <a:spLocks noChangeShapeType="1"/>
          </p:cNvSpPr>
          <p:nvPr/>
        </p:nvSpPr>
        <p:spPr bwMode="auto">
          <a:xfrm flipV="1">
            <a:off x="4800600" y="3429000"/>
            <a:ext cx="685800" cy="838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32" name="Rectangle 8"/>
          <p:cNvSpPr>
            <a:spLocks noChangeArrowheads="1"/>
          </p:cNvSpPr>
          <p:nvPr/>
        </p:nvSpPr>
        <p:spPr bwMode="auto">
          <a:xfrm>
            <a:off x="7467600" y="4343400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x</a:t>
            </a:r>
          </a:p>
        </p:txBody>
      </p:sp>
      <p:sp>
        <p:nvSpPr>
          <p:cNvPr id="410633" name="Rectangle 9"/>
          <p:cNvSpPr>
            <a:spLocks noChangeArrowheads="1"/>
          </p:cNvSpPr>
          <p:nvPr/>
        </p:nvSpPr>
        <p:spPr bwMode="auto">
          <a:xfrm>
            <a:off x="4419600" y="2667000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Y</a:t>
            </a:r>
          </a:p>
        </p:txBody>
      </p:sp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5257800" y="3048000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V</a:t>
            </a:r>
          </a:p>
        </p:txBody>
      </p:sp>
      <p:sp>
        <p:nvSpPr>
          <p:cNvPr id="410635" name="Rectangle 11"/>
          <p:cNvSpPr>
            <a:spLocks noChangeArrowheads="1"/>
          </p:cNvSpPr>
          <p:nvPr/>
        </p:nvSpPr>
        <p:spPr bwMode="auto">
          <a:xfrm>
            <a:off x="5181600" y="3962400"/>
            <a:ext cx="228600" cy="2286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>
                <a:sym typeface="Symbol" pitchFamily="18" charset="2"/>
              </a:rPr>
              <a:t></a:t>
            </a:r>
            <a:endParaRPr lang="zh-CN" altLang="en-US"/>
          </a:p>
        </p:txBody>
      </p:sp>
      <p:sp>
        <p:nvSpPr>
          <p:cNvPr id="410636" name="Rectangle 12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dirty="0" smtClean="0"/>
              <a:t>最大高度：</a:t>
            </a:r>
            <a:r>
              <a:rPr lang="en-US" altLang="zh-CN" sz="2800" dirty="0" smtClean="0"/>
              <a:t>H=V</a:t>
            </a:r>
            <a:r>
              <a:rPr lang="en-US" altLang="zh-CN" sz="2800" baseline="30000" dirty="0" smtClean="0"/>
              <a:t>2</a:t>
            </a:r>
            <a:r>
              <a:rPr lang="en-US" altLang="zh-CN" sz="2800" dirty="0" smtClean="0"/>
              <a:t>sin</a:t>
            </a:r>
            <a:r>
              <a:rPr lang="en-US" altLang="zh-CN" sz="2800" baseline="30000" dirty="0" smtClean="0"/>
              <a:t>2 </a:t>
            </a:r>
            <a:r>
              <a:rPr lang="zh-CN" altLang="en-US" sz="2800" dirty="0" smtClean="0">
                <a:sym typeface="Symbol" pitchFamily="18" charset="2"/>
              </a:rPr>
              <a:t>/(2</a:t>
            </a:r>
            <a:r>
              <a:rPr lang="en-US" altLang="zh-CN" sz="2800" dirty="0" smtClean="0">
                <a:sym typeface="Symbol" pitchFamily="18" charset="2"/>
              </a:rPr>
              <a:t>g)</a:t>
            </a:r>
          </a:p>
          <a:p>
            <a:pPr eaLnBrk="1" hangingPunct="1">
              <a:buFontTx/>
              <a:buNone/>
            </a:pPr>
            <a:r>
              <a:rPr lang="zh-CN" altLang="en-US" sz="2800" dirty="0" smtClean="0">
                <a:sym typeface="Symbol" pitchFamily="18" charset="2"/>
              </a:rPr>
              <a:t>最 大远度：当</a:t>
            </a:r>
            <a:r>
              <a:rPr lang="en-US" altLang="zh-CN" sz="2800" dirty="0" smtClean="0">
                <a:sym typeface="Symbol" pitchFamily="18" charset="2"/>
              </a:rPr>
              <a:t>y=0</a:t>
            </a:r>
            <a:r>
              <a:rPr lang="zh-CN" altLang="en-US" sz="2800" dirty="0" smtClean="0">
                <a:sym typeface="Symbol" pitchFamily="18" charset="2"/>
              </a:rPr>
              <a:t>时</a:t>
            </a:r>
          </a:p>
          <a:p>
            <a:pPr eaLnBrk="1" hangingPunct="1">
              <a:buFontTx/>
              <a:buNone/>
            </a:pPr>
            <a:r>
              <a:rPr lang="zh-CN" altLang="en-US" sz="2800" dirty="0" smtClean="0">
                <a:sym typeface="Symbol" pitchFamily="18" charset="2"/>
              </a:rPr>
              <a:t> </a:t>
            </a:r>
            <a:r>
              <a:rPr lang="en-US" altLang="zh-CN" sz="2800" dirty="0" smtClean="0">
                <a:sym typeface="Symbol" pitchFamily="18" charset="2"/>
              </a:rPr>
              <a:t>x=V</a:t>
            </a:r>
            <a:r>
              <a:rPr lang="en-US" altLang="zh-CN" sz="2800" baseline="30000" dirty="0" smtClean="0">
                <a:sym typeface="Symbol" pitchFamily="18" charset="2"/>
              </a:rPr>
              <a:t>2</a:t>
            </a:r>
            <a:r>
              <a:rPr lang="en-US" altLang="zh-CN" sz="2800" dirty="0" smtClean="0">
                <a:sym typeface="Symbol" pitchFamily="18" charset="2"/>
              </a:rPr>
              <a:t>sin2 </a:t>
            </a:r>
            <a:r>
              <a:rPr lang="zh-CN" altLang="en-US" sz="2800" dirty="0" smtClean="0">
                <a:sym typeface="Symbol" pitchFamily="18" charset="2"/>
              </a:rPr>
              <a:t>/</a:t>
            </a:r>
            <a:r>
              <a:rPr lang="en-US" altLang="zh-CN" sz="2800" dirty="0" smtClean="0">
                <a:sym typeface="Symbol" pitchFamily="18" charset="2"/>
              </a:rPr>
              <a:t>g</a:t>
            </a:r>
          </a:p>
          <a:p>
            <a:pPr eaLnBrk="1" hangingPunct="1">
              <a:buFontTx/>
              <a:buNone/>
            </a:pPr>
            <a:r>
              <a:rPr lang="zh-CN" altLang="en-US" sz="2800" dirty="0" smtClean="0">
                <a:sym typeface="Symbol" pitchFamily="18" charset="2"/>
              </a:rPr>
              <a:t>所以，当</a:t>
            </a:r>
            <a:r>
              <a:rPr lang="zh-CN" altLang="en-US" sz="2000" dirty="0" smtClean="0">
                <a:sym typeface="Symbol" pitchFamily="18" charset="2"/>
              </a:rPr>
              <a:t>=45度时，远度最远，</a:t>
            </a:r>
            <a:r>
              <a:rPr lang="en-US" altLang="zh-CN" sz="2000" dirty="0" smtClean="0">
                <a:sym typeface="Symbol" pitchFamily="18" charset="2"/>
              </a:rPr>
              <a:t>R=V</a:t>
            </a:r>
            <a:r>
              <a:rPr lang="en-US" altLang="zh-CN" sz="2000" baseline="30000" dirty="0" smtClean="0">
                <a:sym typeface="Symbol" pitchFamily="18" charset="2"/>
              </a:rPr>
              <a:t>2</a:t>
            </a:r>
            <a:r>
              <a:rPr lang="en-US" altLang="zh-CN" sz="2000" dirty="0" smtClean="0">
                <a:sym typeface="Symbol" pitchFamily="18" charset="2"/>
              </a:rPr>
              <a:t>/g</a:t>
            </a:r>
          </a:p>
          <a:p>
            <a:pPr eaLnBrk="1" hangingPunct="1">
              <a:buFontTx/>
              <a:buNone/>
            </a:pPr>
            <a:endParaRPr lang="zh-CN" altLang="en-US" sz="2000" dirty="0" smtClean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4348" y="1285860"/>
            <a:ext cx="7772400" cy="372428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x=</a:t>
            </a:r>
            <a:r>
              <a:rPr lang="en-US" altLang="zh-CN" dirty="0" err="1" smtClean="0"/>
              <a:t>Vcos</a:t>
            </a:r>
            <a:r>
              <a:rPr lang="en-US" altLang="zh-CN" dirty="0" smtClean="0"/>
              <a:t> </a:t>
            </a:r>
            <a:r>
              <a:rPr lang="zh-CN" altLang="en-US" dirty="0" smtClean="0">
                <a:sym typeface="Symbol" pitchFamily="18" charset="2"/>
              </a:rPr>
              <a:t> </a:t>
            </a:r>
            <a:r>
              <a:rPr lang="en-US" altLang="zh-CN" dirty="0" smtClean="0">
                <a:sym typeface="Symbol" pitchFamily="18" charset="2"/>
              </a:rPr>
              <a:t>t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sym typeface="Symbol" pitchFamily="18" charset="2"/>
              </a:rPr>
              <a:t>y=h + </a:t>
            </a:r>
            <a:r>
              <a:rPr lang="en-US" altLang="zh-CN" dirty="0" err="1" smtClean="0">
                <a:sym typeface="Symbol" pitchFamily="18" charset="2"/>
              </a:rPr>
              <a:t>Vsin</a:t>
            </a:r>
            <a:r>
              <a:rPr lang="en-US" altLang="zh-CN" dirty="0" smtClean="0">
                <a:sym typeface="Symbol" pitchFamily="18" charset="2"/>
              </a:rPr>
              <a:t> </a:t>
            </a:r>
            <a:r>
              <a:rPr lang="zh-CN" altLang="en-US" dirty="0" smtClean="0">
                <a:sym typeface="Symbol" pitchFamily="18" charset="2"/>
              </a:rPr>
              <a:t> </a:t>
            </a:r>
            <a:r>
              <a:rPr lang="en-US" altLang="zh-CN" dirty="0" smtClean="0">
                <a:sym typeface="Symbol" pitchFamily="18" charset="2"/>
              </a:rPr>
              <a:t>t –0.5gt</a:t>
            </a:r>
            <a:r>
              <a:rPr lang="en-US" altLang="zh-CN" baseline="30000" dirty="0" smtClean="0">
                <a:sym typeface="Symbol" pitchFamily="18" charset="2"/>
              </a:rPr>
              <a:t>2</a:t>
            </a:r>
            <a:endParaRPr lang="en-US" altLang="zh-CN" dirty="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sym typeface="Symbol" pitchFamily="18" charset="2"/>
              </a:rPr>
              <a:t>远度</a:t>
            </a:r>
            <a:r>
              <a:rPr lang="en-US" altLang="zh-CN" dirty="0" smtClean="0">
                <a:sym typeface="Symbol" pitchFamily="18" charset="2"/>
              </a:rPr>
              <a:t>S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sym typeface="Symbol" pitchFamily="18" charset="2"/>
              </a:rPr>
              <a:t>S=[V</a:t>
            </a:r>
            <a:r>
              <a:rPr lang="en-US" altLang="zh-CN" baseline="30000" dirty="0" smtClean="0">
                <a:sym typeface="Symbol" pitchFamily="18" charset="2"/>
              </a:rPr>
              <a:t>2</a:t>
            </a:r>
            <a:r>
              <a:rPr lang="en-US" altLang="zh-CN" dirty="0" smtClean="0">
                <a:sym typeface="Symbol" pitchFamily="18" charset="2"/>
              </a:rPr>
              <a:t>sin</a:t>
            </a:r>
            <a:r>
              <a:rPr lang="zh-CN" altLang="en-US" dirty="0" smtClean="0">
                <a:sym typeface="Symbol" pitchFamily="18" charset="2"/>
              </a:rPr>
              <a:t> </a:t>
            </a:r>
            <a:r>
              <a:rPr lang="en-US" altLang="zh-CN" dirty="0" err="1" smtClean="0">
                <a:sym typeface="Symbol" pitchFamily="18" charset="2"/>
              </a:rPr>
              <a:t>cos</a:t>
            </a:r>
            <a:r>
              <a:rPr lang="en-US" altLang="zh-CN" dirty="0" smtClean="0">
                <a:sym typeface="Symbol" pitchFamily="18" charset="2"/>
              </a:rPr>
              <a:t> </a:t>
            </a:r>
            <a:r>
              <a:rPr lang="zh-CN" altLang="en-US" dirty="0" smtClean="0">
                <a:sym typeface="Symbol" pitchFamily="18" charset="2"/>
              </a:rPr>
              <a:t> +</a:t>
            </a:r>
            <a:r>
              <a:rPr lang="en-US" altLang="zh-CN" dirty="0" err="1" smtClean="0">
                <a:sym typeface="Symbol" pitchFamily="18" charset="2"/>
              </a:rPr>
              <a:t>Vcos</a:t>
            </a:r>
            <a:r>
              <a:rPr lang="en-US" altLang="zh-CN" dirty="0" smtClean="0">
                <a:sym typeface="Symbol" pitchFamily="18" charset="2"/>
              </a:rPr>
              <a:t> </a:t>
            </a:r>
            <a:r>
              <a:rPr lang="zh-CN" altLang="en-US" dirty="0" smtClean="0">
                <a:sym typeface="Symbol" pitchFamily="18" charset="2"/>
              </a:rPr>
              <a:t>(</a:t>
            </a:r>
            <a:r>
              <a:rPr lang="en-US" altLang="zh-CN" dirty="0" smtClean="0">
                <a:sym typeface="Symbol" pitchFamily="18" charset="2"/>
              </a:rPr>
              <a:t>V</a:t>
            </a:r>
            <a:r>
              <a:rPr lang="en-US" altLang="zh-CN" baseline="30000" dirty="0" smtClean="0">
                <a:sym typeface="Symbol" pitchFamily="18" charset="2"/>
              </a:rPr>
              <a:t>2</a:t>
            </a:r>
            <a:r>
              <a:rPr lang="en-US" altLang="zh-CN" dirty="0" smtClean="0">
                <a:sym typeface="Symbol" pitchFamily="18" charset="2"/>
              </a:rPr>
              <a:t>sin</a:t>
            </a:r>
            <a:r>
              <a:rPr lang="en-US" altLang="zh-CN" baseline="30000" dirty="0" smtClean="0">
                <a:sym typeface="Symbol" pitchFamily="18" charset="2"/>
              </a:rPr>
              <a:t>2 </a:t>
            </a:r>
            <a:r>
              <a:rPr lang="zh-CN" altLang="en-US" dirty="0" smtClean="0">
                <a:sym typeface="Symbol" pitchFamily="18" charset="2"/>
              </a:rPr>
              <a:t> + 2</a:t>
            </a:r>
            <a:r>
              <a:rPr lang="en-US" altLang="zh-CN" dirty="0" err="1" smtClean="0">
                <a:sym typeface="Symbol" pitchFamily="18" charset="2"/>
              </a:rPr>
              <a:t>gh</a:t>
            </a:r>
            <a:r>
              <a:rPr lang="en-US" altLang="zh-CN" dirty="0" smtClean="0">
                <a:sym typeface="Symbol" pitchFamily="18" charset="2"/>
              </a:rPr>
              <a:t>)</a:t>
            </a:r>
            <a:r>
              <a:rPr lang="en-US" altLang="zh-CN" baseline="30000" dirty="0" smtClean="0">
                <a:sym typeface="Symbol" pitchFamily="18" charset="2"/>
              </a:rPr>
              <a:t>1/2</a:t>
            </a:r>
            <a:r>
              <a:rPr lang="en-US" altLang="zh-CN" dirty="0" smtClean="0">
                <a:sym typeface="Symbol" pitchFamily="18" charset="2"/>
              </a:rPr>
              <a:t>]/g</a:t>
            </a:r>
          </a:p>
          <a:p>
            <a:pPr eaLnBrk="1" hangingPunct="1">
              <a:buFontTx/>
              <a:buNone/>
            </a:pPr>
            <a:endParaRPr lang="en-US" altLang="zh-CN" dirty="0" smtClean="0">
              <a:sym typeface="Symbol" pitchFamily="18" charset="2"/>
            </a:endParaRPr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4572000" y="6105532"/>
            <a:ext cx="3581400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4572000" y="4124332"/>
            <a:ext cx="0" cy="19812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572000" y="5114932"/>
            <a:ext cx="2819400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4572000" y="4429132"/>
            <a:ext cx="3124200" cy="1676400"/>
          </a:xfrm>
          <a:custGeom>
            <a:avLst/>
            <a:gdLst>
              <a:gd name="T0" fmla="*/ 0 w 1968"/>
              <a:gd name="T1" fmla="*/ 432 h 1056"/>
              <a:gd name="T2" fmla="*/ 816 w 1968"/>
              <a:gd name="T3" fmla="*/ 0 h 1056"/>
              <a:gd name="T4" fmla="*/ 1536 w 1968"/>
              <a:gd name="T5" fmla="*/ 432 h 1056"/>
              <a:gd name="T6" fmla="*/ 1968 w 1968"/>
              <a:gd name="T7" fmla="*/ 1056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968"/>
              <a:gd name="T13" fmla="*/ 0 h 1056"/>
              <a:gd name="T14" fmla="*/ 1968 w 1968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8" h="1056">
                <a:moveTo>
                  <a:pt x="0" y="432"/>
                </a:moveTo>
                <a:cubicBezTo>
                  <a:pt x="280" y="216"/>
                  <a:pt x="560" y="0"/>
                  <a:pt x="816" y="0"/>
                </a:cubicBezTo>
                <a:cubicBezTo>
                  <a:pt x="1072" y="0"/>
                  <a:pt x="1344" y="256"/>
                  <a:pt x="1536" y="432"/>
                </a:cubicBezTo>
                <a:cubicBezTo>
                  <a:pt x="1728" y="608"/>
                  <a:pt x="1848" y="832"/>
                  <a:pt x="1968" y="1056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191000" y="5267332"/>
            <a:ext cx="304800" cy="381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h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229600" y="6181732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x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343400" y="3819532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y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V="1">
            <a:off x="4572000" y="4200532"/>
            <a:ext cx="990600" cy="914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638800" y="3895732"/>
            <a:ext cx="304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V</a:t>
            </a: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6400800" y="4581532"/>
            <a:ext cx="76200" cy="7620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6553200" y="4276732"/>
            <a:ext cx="68580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P(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</p:txBody>
      </p:sp>
      <p:sp>
        <p:nvSpPr>
          <p:cNvPr id="14" name="矩形 13"/>
          <p:cNvSpPr/>
          <p:nvPr/>
        </p:nvSpPr>
        <p:spPr>
          <a:xfrm>
            <a:off x="571472" y="285728"/>
            <a:ext cx="8072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（二）</a:t>
            </a:r>
            <a:r>
              <a:rPr lang="zh-CN" altLang="en-US" sz="3200" dirty="0" smtClean="0">
                <a:sym typeface="Symbol" pitchFamily="18" charset="2"/>
              </a:rPr>
              <a:t>抛</a:t>
            </a:r>
            <a:r>
              <a:rPr lang="zh-CN" altLang="en-US" sz="3200" dirty="0" smtClean="0">
                <a:sym typeface="Symbol" pitchFamily="18" charset="2"/>
              </a:rPr>
              <a:t>点与落地点不在同一水平面</a:t>
            </a:r>
            <a:r>
              <a:rPr lang="zh-CN" altLang="en-US" sz="3200" dirty="0" smtClean="0">
                <a:sym typeface="Symbol" pitchFamily="18" charset="2"/>
              </a:rPr>
              <a:t>上：</a:t>
            </a:r>
            <a:endParaRPr lang="zh-CN" altLang="en-US" sz="3200" dirty="0" smtClean="0">
              <a:sym typeface="Symbol" pitchFamily="18" charset="2"/>
            </a:endParaRPr>
          </a:p>
          <a:p>
            <a:r>
              <a:rPr lang="zh-CN" altLang="en-US" sz="2800" b="1" dirty="0" smtClean="0">
                <a:sym typeface="Symbol" pitchFamily="18" charset="2"/>
              </a:rPr>
              <a:t>抛出点高于落地点时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12763"/>
            <a:ext cx="7772400" cy="803275"/>
          </a:xfrm>
        </p:spPr>
        <p:txBody>
          <a:bodyPr/>
          <a:lstStyle/>
          <a:p>
            <a:r>
              <a:rPr lang="zh-CN" altLang="en-US" dirty="0" smtClean="0"/>
              <a:t>抛体运动的影响因素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65288"/>
            <a:ext cx="7772400" cy="443071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 smtClean="0"/>
              <a:t>（一）影响抛体远度的因素（铅球</a:t>
            </a:r>
            <a:r>
              <a:rPr lang="en-US" altLang="zh-CN" dirty="0" smtClean="0"/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dirty="0" smtClean="0">
                <a:sym typeface="Symbol" pitchFamily="18" charset="2"/>
              </a:rPr>
              <a:t>1）</a:t>
            </a:r>
            <a:r>
              <a:rPr lang="en-US" altLang="zh-CN" dirty="0" smtClean="0">
                <a:sym typeface="Symbol" pitchFamily="18" charset="2"/>
              </a:rPr>
              <a:t>V  </a:t>
            </a:r>
            <a:r>
              <a:rPr lang="en-US" altLang="zh-CN" dirty="0" smtClean="0">
                <a:sym typeface="Symbol" pitchFamily="18" charset="2"/>
              </a:rPr>
              <a:t>——</a:t>
            </a:r>
            <a:r>
              <a:rPr lang="zh-CN" altLang="en-US" dirty="0" smtClean="0">
                <a:sym typeface="Symbol" pitchFamily="18" charset="2"/>
              </a:rPr>
              <a:t>第一要素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ym typeface="Symbol" pitchFamily="18" charset="2"/>
              </a:rPr>
              <a:t>2</a:t>
            </a:r>
            <a:r>
              <a:rPr lang="zh-CN" altLang="en-US" dirty="0" smtClean="0">
                <a:sym typeface="Symbol" pitchFamily="18" charset="2"/>
              </a:rPr>
              <a:t>）</a:t>
            </a:r>
            <a:r>
              <a:rPr lang="zh-CN" altLang="en-US" dirty="0" smtClean="0">
                <a:sym typeface="Symbol" pitchFamily="18" charset="2"/>
              </a:rPr>
              <a:t> </a:t>
            </a:r>
            <a:r>
              <a:rPr lang="zh-CN" altLang="en-US" dirty="0" smtClean="0">
                <a:sym typeface="Symbol" pitchFamily="18" charset="2"/>
              </a:rPr>
              <a:t>——第二要素（最佳出手角</a:t>
            </a:r>
            <a:r>
              <a:rPr lang="en-US" altLang="zh-CN" dirty="0" smtClean="0">
                <a:sym typeface="Symbol" pitchFamily="18" charset="2"/>
              </a:rPr>
              <a:t>42</a:t>
            </a:r>
            <a:r>
              <a:rPr lang="zh-CN" altLang="en-US" dirty="0" smtClean="0">
                <a:sym typeface="Symbol" pitchFamily="18" charset="2"/>
              </a:rPr>
              <a:t>度左右）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ym typeface="Symbol" pitchFamily="18" charset="2"/>
              </a:rPr>
              <a:t>3</a:t>
            </a:r>
            <a:r>
              <a:rPr lang="zh-CN" altLang="en-US" dirty="0" smtClean="0">
                <a:sym typeface="Symbol" pitchFamily="18" charset="2"/>
              </a:rPr>
              <a:t>）</a:t>
            </a:r>
            <a:r>
              <a:rPr lang="en-US" altLang="zh-CN" dirty="0" smtClean="0">
                <a:sym typeface="Symbol" pitchFamily="18" charset="2"/>
              </a:rPr>
              <a:t>H </a:t>
            </a:r>
            <a:r>
              <a:rPr lang="en-US" altLang="zh-CN" dirty="0" smtClean="0">
                <a:sym typeface="Symbol" pitchFamily="18" charset="2"/>
              </a:rPr>
              <a:t>——</a:t>
            </a:r>
            <a:r>
              <a:rPr lang="zh-CN" altLang="en-US" dirty="0" smtClean="0">
                <a:sym typeface="Symbol" pitchFamily="18" charset="2"/>
              </a:rPr>
              <a:t>第三要素（大体上每提高</a:t>
            </a:r>
            <a:r>
              <a:rPr lang="en-US" altLang="zh-CN" dirty="0" smtClean="0">
                <a:sym typeface="Symbol" pitchFamily="18" charset="2"/>
              </a:rPr>
              <a:t>1cm</a:t>
            </a:r>
            <a:r>
              <a:rPr lang="zh-CN" altLang="en-US" dirty="0" smtClean="0">
                <a:sym typeface="Symbol" pitchFamily="18" charset="2"/>
              </a:rPr>
              <a:t>，远度能提高</a:t>
            </a:r>
            <a:r>
              <a:rPr lang="en-US" altLang="zh-CN" dirty="0" smtClean="0">
                <a:sym typeface="Symbol" pitchFamily="18" charset="2"/>
              </a:rPr>
              <a:t>1cm</a:t>
            </a:r>
            <a:r>
              <a:rPr lang="zh-CN" altLang="en-US" dirty="0" smtClean="0">
                <a:sym typeface="Symbol" pitchFamily="18" charset="2"/>
              </a:rPr>
              <a:t>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dirty="0" smtClean="0">
                <a:sym typeface="Symbol" pitchFamily="18" charset="2"/>
              </a:rPr>
              <a:t>（二）影响抛体高度的因素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dirty="0" smtClean="0">
                <a:sym typeface="Symbol" pitchFamily="18" charset="2"/>
              </a:rPr>
              <a:t>主要有两个：初速度、角度。理想角度为</a:t>
            </a:r>
            <a:r>
              <a:rPr lang="en-US" altLang="zh-CN" dirty="0" smtClean="0">
                <a:sym typeface="Symbol" pitchFamily="18" charset="2"/>
              </a:rPr>
              <a:t>90</a:t>
            </a:r>
            <a:r>
              <a:rPr lang="zh-CN" altLang="en-US" dirty="0" smtClean="0">
                <a:sym typeface="Symbol" pitchFamily="18" charset="2"/>
              </a:rPr>
              <a:t>度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36725"/>
            <a:ext cx="7772400" cy="43592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x=Vcos </a:t>
            </a:r>
            <a:r>
              <a:rPr lang="zh-CN" altLang="en-US" smtClean="0">
                <a:sym typeface="Symbol" pitchFamily="18" charset="2"/>
              </a:rPr>
              <a:t> </a:t>
            </a:r>
            <a:r>
              <a:rPr lang="en-US" altLang="zh-CN" smtClean="0">
                <a:sym typeface="Symbol" pitchFamily="18" charset="2"/>
              </a:rPr>
              <a:t>t</a:t>
            </a:r>
          </a:p>
          <a:p>
            <a:pPr eaLnBrk="1" hangingPunct="1">
              <a:buFontTx/>
              <a:buNone/>
            </a:pPr>
            <a:r>
              <a:rPr lang="en-US" altLang="zh-CN" smtClean="0">
                <a:sym typeface="Symbol" pitchFamily="18" charset="2"/>
              </a:rPr>
              <a:t>y=Vsin </a:t>
            </a:r>
            <a:r>
              <a:rPr lang="zh-CN" altLang="en-US" smtClean="0">
                <a:sym typeface="Symbol" pitchFamily="18" charset="2"/>
              </a:rPr>
              <a:t> </a:t>
            </a:r>
            <a:r>
              <a:rPr lang="en-US" altLang="zh-CN" smtClean="0">
                <a:sym typeface="Symbol" pitchFamily="18" charset="2"/>
              </a:rPr>
              <a:t>t –0.5gt</a:t>
            </a:r>
            <a:r>
              <a:rPr lang="en-US" altLang="zh-CN" baseline="30000" smtClean="0">
                <a:sym typeface="Symbol" pitchFamily="18" charset="2"/>
              </a:rPr>
              <a:t>2</a:t>
            </a:r>
          </a:p>
          <a:p>
            <a:pPr eaLnBrk="1" hangingPunct="1">
              <a:buFontTx/>
              <a:buNone/>
            </a:pPr>
            <a:endParaRPr lang="en-US" altLang="zh-CN" baseline="3000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en-US" altLang="zh-CN" baseline="30000" smtClean="0">
                <a:sym typeface="Symbol" pitchFamily="18" charset="2"/>
              </a:rPr>
              <a:t>*</a:t>
            </a:r>
            <a:r>
              <a:rPr lang="zh-CN" altLang="en-US" baseline="30000" smtClean="0">
                <a:sym typeface="Symbol" pitchFamily="18" charset="2"/>
              </a:rPr>
              <a:t>投篮时，落点</a:t>
            </a:r>
            <a:r>
              <a:rPr lang="en-US" altLang="zh-CN" baseline="30000" smtClean="0">
                <a:sym typeface="Symbol" pitchFamily="18" charset="2"/>
              </a:rPr>
              <a:t>A</a:t>
            </a:r>
            <a:r>
              <a:rPr lang="zh-CN" altLang="en-US" baseline="30000" smtClean="0">
                <a:sym typeface="Symbol" pitchFamily="18" charset="2"/>
              </a:rPr>
              <a:t>的速度方向即</a:t>
            </a:r>
            <a:r>
              <a:rPr lang="el-GR" altLang="zh-CN" baseline="30000" smtClean="0">
                <a:cs typeface="Times New Roman" pitchFamily="18" charset="0"/>
                <a:sym typeface="Symbol" pitchFamily="18" charset="2"/>
              </a:rPr>
              <a:t>θ</a:t>
            </a:r>
            <a:endParaRPr lang="en-US" altLang="zh-CN" baseline="30000" smtClean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zh-CN" altLang="en-US" baseline="30000" smtClean="0">
                <a:cs typeface="Times New Roman" pitchFamily="18" charset="0"/>
                <a:sym typeface="Symbol" pitchFamily="18" charset="2"/>
              </a:rPr>
              <a:t>角的大小直接影响投篮的命中率。</a:t>
            </a:r>
            <a:endParaRPr lang="zh-CN" altLang="el-GR" smtClean="0">
              <a:cs typeface="Times New Roman" pitchFamily="18" charset="0"/>
              <a:sym typeface="Symbol" pitchFamily="18" charset="2"/>
            </a:endParaRPr>
          </a:p>
          <a:p>
            <a:pPr>
              <a:buFontTx/>
              <a:buNone/>
            </a:pPr>
            <a:endParaRPr lang="zh-CN" altLang="en-US" smtClean="0"/>
          </a:p>
        </p:txBody>
      </p:sp>
      <p:pic>
        <p:nvPicPr>
          <p:cNvPr id="460804" name="Picture 4" descr="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7904" y="1566837"/>
            <a:ext cx="4256096" cy="497018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42910" y="357166"/>
            <a:ext cx="6858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ym typeface="Symbol" pitchFamily="18" charset="2"/>
              </a:rPr>
              <a:t>（二）抛</a:t>
            </a:r>
            <a:r>
              <a:rPr lang="zh-CN" altLang="en-US" sz="2800" dirty="0" smtClean="0">
                <a:sym typeface="Symbol" pitchFamily="18" charset="2"/>
              </a:rPr>
              <a:t>点与落地点不在同一水平面</a:t>
            </a:r>
            <a:r>
              <a:rPr lang="zh-CN" altLang="en-US" sz="2800" dirty="0" smtClean="0">
                <a:sym typeface="Symbol" pitchFamily="18" charset="2"/>
              </a:rPr>
              <a:t>上：</a:t>
            </a:r>
            <a:endParaRPr lang="zh-CN" altLang="en-US" sz="2800" dirty="0" smtClean="0">
              <a:sym typeface="Symbol" pitchFamily="18" charset="2"/>
            </a:endParaRPr>
          </a:p>
          <a:p>
            <a:r>
              <a:rPr lang="zh-CN" altLang="en-US" sz="2800" b="1" dirty="0" smtClean="0">
                <a:sym typeface="Symbol" pitchFamily="18" charset="2"/>
              </a:rPr>
              <a:t>抛出</a:t>
            </a:r>
            <a:r>
              <a:rPr lang="zh-CN" altLang="en-US" sz="2800" b="1" dirty="0" smtClean="0">
                <a:sym typeface="Symbol" pitchFamily="18" charset="2"/>
              </a:rPr>
              <a:t>点</a:t>
            </a:r>
            <a:r>
              <a:rPr lang="zh-CN" altLang="en-US" sz="2800" b="1" dirty="0" smtClean="0">
                <a:sym typeface="Symbol" pitchFamily="18" charset="2"/>
              </a:rPr>
              <a:t>低</a:t>
            </a:r>
            <a:r>
              <a:rPr lang="zh-CN" altLang="en-US" sz="2800" b="1" dirty="0" smtClean="0">
                <a:sym typeface="Symbol" pitchFamily="18" charset="2"/>
              </a:rPr>
              <a:t>于</a:t>
            </a:r>
            <a:r>
              <a:rPr lang="zh-CN" altLang="en-US" sz="2800" b="1" dirty="0" smtClean="0">
                <a:sym typeface="Symbol" pitchFamily="18" charset="2"/>
              </a:rPr>
              <a:t>落地点时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736"/>
            <a:ext cx="575945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85728"/>
            <a:ext cx="57340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857232"/>
            <a:ext cx="2581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429124" y="6286520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一跨（的宽度）;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0042"/>
            <a:ext cx="7620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071678"/>
            <a:ext cx="7524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357562"/>
            <a:ext cx="76200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857356" y="4071942"/>
            <a:ext cx="6357982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71802" y="11429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站立期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52"/>
            <a:ext cx="2581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071546"/>
            <a:ext cx="7000924" cy="502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ncho Los Amigos Convention and Gait Cycl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0166" y="1071546"/>
            <a:ext cx="6643734" cy="4982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500042"/>
            <a:ext cx="809630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71678"/>
            <a:ext cx="836551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557213"/>
            <a:ext cx="74866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429132"/>
            <a:ext cx="863065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14290"/>
            <a:ext cx="4688845" cy="403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3D gait analysis.avi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1538" y="642918"/>
            <a:ext cx="685804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790981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357562"/>
            <a:ext cx="794625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7929586" y="29289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14348" y="3214686"/>
            <a:ext cx="7715304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85786" y="3643314"/>
            <a:ext cx="285752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6143668" cy="504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1" y="5072074"/>
            <a:ext cx="810061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852"/>
            <a:ext cx="73533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14884"/>
            <a:ext cx="9048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0" y="4714884"/>
            <a:ext cx="750095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715140" y="5072074"/>
            <a:ext cx="228601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85728"/>
            <a:ext cx="5256216" cy="48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143512"/>
            <a:ext cx="805881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28596" y="5143512"/>
            <a:ext cx="5929354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72074"/>
            <a:ext cx="841533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42852"/>
            <a:ext cx="5256216" cy="48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357298"/>
            <a:ext cx="830292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57166"/>
            <a:ext cx="2381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2381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85860"/>
            <a:ext cx="77628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8018627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913" y="790575"/>
            <a:ext cx="521017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Gait Analysis at Deaki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7224" y="714356"/>
            <a:ext cx="7358114" cy="5518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8669197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14290"/>
            <a:ext cx="31908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42910" y="1428736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一、运动学参数特征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（一）运动学参数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时间参数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）时刻：人体位置的时间量度，时间坐标轴的一个点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）时间：运动结束时刻与运动开始时刻之间的间隔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）频率：单位时间内重复进行的动作次数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空间参数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1）路程：人体从一个位置运动到另一个位置时的实际运动路线长度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2）位移：人体运动的起始点到终点的直线距离（矢量）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例如：400米，路程为400米；位移为0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57224" y="357166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运动学参数（ 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Kinematics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85800" y="620713"/>
            <a:ext cx="7772400" cy="576103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）角位移（转动角）：描述人体转动的空间物理量，人体整体或环节绕某轴转动时转过的角度。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单位：度；弧度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(rad)      1 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弧度 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=180/</a:t>
            </a:r>
            <a:r>
              <a:rPr kumimoji="0" lang="el-GR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π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=57.3°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时空特征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1）速度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V=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 S/ t；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位移除时间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2）速率：路程与时间之比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3)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角速度 ：人体在单位时间内转过的角度            单位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: 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度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/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秒；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rad/s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714348" y="285728"/>
            <a:ext cx="7772400" cy="53308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(4)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加速度：单位时间内人体运动速度的变化量，是描述人体运动速度变化快慢的物理量。（有加速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、减速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42910" y="2071679"/>
            <a:ext cx="7772400" cy="442915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(5)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角加速度</a:t>
            </a:r>
            <a:r>
              <a:rPr kumimoji="0" lang="el-GR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β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：人体转动时角速度变化快慢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  角加速度</a:t>
            </a:r>
            <a:r>
              <a:rPr kumimoji="0" lang="el-GR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β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=  / 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t （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平均与瞬时）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*线速与角速的关系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V= 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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*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线加速与角加速关系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   切向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:  a</a:t>
            </a:r>
            <a:r>
              <a:rPr kumimoji="0" lang="en-US" altLang="zh-CN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= </a:t>
            </a:r>
            <a:r>
              <a:rPr kumimoji="0" lang="el-GR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β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法向：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</a:t>
            </a:r>
            <a:r>
              <a:rPr kumimoji="0" lang="en-US" altLang="zh-CN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r = v</a:t>
            </a:r>
            <a:r>
              <a:rPr kumimoji="0" lang="en-US" altLang="zh-CN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/r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3779838" y="2097088"/>
            <a:ext cx="107950" cy="16192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H="1">
            <a:off x="3671888" y="3716338"/>
            <a:ext cx="107950" cy="720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H="1">
            <a:off x="3492500" y="4400550"/>
            <a:ext cx="179388" cy="900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3455988" y="5300663"/>
            <a:ext cx="468312" cy="250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016125" y="5553075"/>
            <a:ext cx="4103688" cy="36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3779838" y="1808163"/>
            <a:ext cx="215900" cy="288925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779838" y="3681413"/>
            <a:ext cx="647700" cy="6111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3779838" y="4292600"/>
            <a:ext cx="612775" cy="684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779838" y="5013325"/>
            <a:ext cx="252412" cy="107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3887788" y="2349500"/>
            <a:ext cx="720725" cy="395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>
            <a:off x="4608513" y="2349500"/>
            <a:ext cx="358775" cy="396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3384550" y="2312988"/>
            <a:ext cx="466725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3384550" y="3068638"/>
            <a:ext cx="288925" cy="395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5759450" y="1736725"/>
            <a:ext cx="0" cy="381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5759450" y="1916113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H="1">
            <a:off x="5724525" y="1916113"/>
            <a:ext cx="1403350" cy="3673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759450" y="3392488"/>
            <a:ext cx="828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5724525" y="2492375"/>
            <a:ext cx="1187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5759450" y="4400550"/>
            <a:ext cx="4333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7416800" y="1700213"/>
            <a:ext cx="863600" cy="39687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marL="342900" indent="-342900"/>
            <a:r>
              <a:rPr lang="en-US" altLang="zh-CN"/>
              <a:t>V =</a:t>
            </a:r>
            <a:r>
              <a:rPr lang="el-GR" altLang="zh-CN">
                <a:cs typeface="Times New Roman" pitchFamily="18" charset="0"/>
              </a:rPr>
              <a:t>ω</a:t>
            </a:r>
            <a:r>
              <a:rPr lang="en-US" altLang="zh-CN">
                <a:cs typeface="Times New Roman" pitchFamily="18" charset="0"/>
              </a:rPr>
              <a:t>R</a:t>
            </a:r>
            <a:endParaRPr lang="el-GR" altLang="zh-CN">
              <a:cs typeface="Times New Roman" pitchFamily="18" charset="0"/>
            </a:endParaRPr>
          </a:p>
        </p:txBody>
      </p:sp>
      <p:sp>
        <p:nvSpPr>
          <p:cNvPr id="22" name="Freeform 24"/>
          <p:cNvSpPr>
            <a:spLocks/>
          </p:cNvSpPr>
          <p:nvPr/>
        </p:nvSpPr>
        <p:spPr bwMode="auto">
          <a:xfrm>
            <a:off x="3167063" y="1263650"/>
            <a:ext cx="1543050" cy="581025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409" y="26"/>
              </a:cxn>
              <a:cxn ang="0">
                <a:pos x="885" y="207"/>
              </a:cxn>
              <a:cxn ang="0">
                <a:pos x="930" y="230"/>
              </a:cxn>
            </a:cxnLst>
            <a:rect l="0" t="0" r="r" b="b"/>
            <a:pathLst>
              <a:path w="972" h="366">
                <a:moveTo>
                  <a:pt x="0" y="366"/>
                </a:moveTo>
                <a:cubicBezTo>
                  <a:pt x="131" y="209"/>
                  <a:pt x="262" y="52"/>
                  <a:pt x="409" y="26"/>
                </a:cubicBezTo>
                <a:cubicBezTo>
                  <a:pt x="556" y="0"/>
                  <a:pt x="798" y="173"/>
                  <a:pt x="885" y="207"/>
                </a:cubicBezTo>
                <a:cubicBezTo>
                  <a:pt x="972" y="241"/>
                  <a:pt x="951" y="235"/>
                  <a:pt x="930" y="23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tIns="0" bIns="0" anchor="ctr"/>
          <a:lstStyle/>
          <a:p>
            <a:endParaRPr lang="en-US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455988" y="728663"/>
            <a:ext cx="792162" cy="36036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marL="342900" indent="-342900"/>
            <a:r>
              <a:rPr lang="el-GR" altLang="zh-CN" b="1">
                <a:cs typeface="Times New Roman" pitchFamily="18" charset="0"/>
              </a:rPr>
              <a:t>ω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1800" y="584200"/>
            <a:ext cx="1295400" cy="4683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marL="342900" indent="-342900"/>
            <a:r>
              <a:rPr lang="zh-CN" altLang="en-US"/>
              <a:t>跑步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4213" y="512763"/>
            <a:ext cx="7772400" cy="6238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二 、运动学参数的采集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449388"/>
            <a:ext cx="7918450" cy="48958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摄影（像）方法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摄像机的选择： 有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Sony, JVC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*拍摄频率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帧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秒（或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场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秒）   其中，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帧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=2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场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普通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帧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秒，高于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为高速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*电子快门：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1/50s; 1/100s; 1/200s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1/1000s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等，动作越快，电子快门就要越高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电子快门的作用：可以消除重影（尾影）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动力学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(kinetics)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参数</a:t>
            </a:r>
            <a:endParaRPr kumimoji="0" lang="en-US" altLang="zh-CN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676400"/>
            <a:ext cx="7772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一、动力学参数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（一）力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力的三要素：大小、方向、作用点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85800" y="1196975"/>
            <a:ext cx="7772400" cy="4899025"/>
          </a:xfrm>
          <a:prstGeom prst="rect">
            <a:avLst/>
          </a:prstGeom>
        </p:spPr>
        <p:txBody>
          <a:bodyPr/>
          <a:lstStyle/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人体内力与外力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内力：人体内部各部分相互作用的力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例如：肌肉力，关节约束反作用力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外力：来自外界作用于人体的力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内力和外力是相对的（可以相互转化）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人体受力特点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集中力（集中在一点上）       正心力（穿过质心）</a:t>
            </a:r>
          </a:p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分布力（分布在一个面上）   偏心力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离质心有一段距离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66675"/>
            <a:ext cx="76390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500570"/>
            <a:ext cx="7000924" cy="217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0"/>
            <a:ext cx="60864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kretype.bdimg.com/retype/zoom/6c1d1bae0029bd64783e2cde?pn=2&amp;o=jpg_6&amp;md5sum=2950b8d55ea422ad35eb4cc40053f73a&amp;sign=3d6e9cc065&amp;png=6730-82853&amp;jpg=102853-1830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9" y="0"/>
            <a:ext cx="8953491" cy="6715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7118716" cy="631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201" y="0"/>
            <a:ext cx="5095799" cy="250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 descr="https://timgsa.baidu.com/timg?image&amp;quality=80&amp;size=b9999_10000&amp;sec=1513141072908&amp;di=676f884aa720f6b1940ad67ec3295e9c&amp;imgtype=0&amp;src=http%3A%2F%2Fo.quizlet.com%2FX5eUAMY4qBsj5O684nOeUQ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714620"/>
            <a:ext cx="4000500" cy="2752725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036004" y="24288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向背弯曲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500958" y="55007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脚底弯曲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86190"/>
            <a:ext cx="78962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-1"/>
            <a:ext cx="3714775" cy="377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14678" y="4857760"/>
            <a:ext cx="57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X43</a:t>
            </a:r>
            <a:endParaRPr lang="en-US" b="1" dirty="0"/>
          </a:p>
        </p:txBody>
      </p:sp>
      <p:sp>
        <p:nvSpPr>
          <p:cNvPr id="7" name="矩形 6"/>
          <p:cNvSpPr/>
          <p:nvPr/>
        </p:nvSpPr>
        <p:spPr>
          <a:xfrm>
            <a:off x="3286116" y="4786322"/>
            <a:ext cx="357190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57686" y="4929198"/>
            <a:ext cx="57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X43</a:t>
            </a:r>
            <a:endParaRPr 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572000" y="4786322"/>
            <a:ext cx="28575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/>
          <p:cNvCxnSpPr/>
          <p:nvPr/>
        </p:nvCxnSpPr>
        <p:spPr>
          <a:xfrm rot="16200000" flipV="1">
            <a:off x="3786182" y="928670"/>
            <a:ext cx="157163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5400000" flipH="1" flipV="1">
            <a:off x="3679025" y="2107397"/>
            <a:ext cx="1143008" cy="785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9058" y="64291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X21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14744" y="2143116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X43</a:t>
            </a:r>
            <a:endParaRPr lang="en-US" b="1" dirty="0"/>
          </a:p>
        </p:txBody>
      </p:sp>
      <p:cxnSp>
        <p:nvCxnSpPr>
          <p:cNvPr id="17" name="直接箭头连接符 16"/>
          <p:cNvCxnSpPr/>
          <p:nvPr/>
        </p:nvCxnSpPr>
        <p:spPr>
          <a:xfrm rot="16200000" flipV="1">
            <a:off x="4357686" y="857232"/>
            <a:ext cx="157163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 flipH="1" flipV="1">
            <a:off x="5107785" y="821513"/>
            <a:ext cx="1143008" cy="785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8" y="1285860"/>
            <a:ext cx="1684608" cy="428628"/>
          </a:xfrm>
          <a:prstGeom prst="rect">
            <a:avLst/>
          </a:prstGeom>
          <a:noFill/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73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8" y="1928802"/>
            <a:ext cx="2300968" cy="357190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73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8" y="2357430"/>
            <a:ext cx="2286016" cy="383979"/>
          </a:xfrm>
          <a:prstGeom prst="rect">
            <a:avLst/>
          </a:prstGeom>
          <a:noFill/>
        </p:spPr>
      </p:pic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0" y="73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8" y="2928934"/>
            <a:ext cx="2350809" cy="357190"/>
          </a:xfrm>
          <a:prstGeom prst="rect">
            <a:avLst/>
          </a:prstGeom>
          <a:noFill/>
        </p:spPr>
      </p:pic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0" y="73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0364" y="2071678"/>
            <a:ext cx="285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Vector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5000628" cy="28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9083" y="0"/>
            <a:ext cx="4474917" cy="27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571876"/>
            <a:ext cx="4434200" cy="263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3571876"/>
            <a:ext cx="405025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596" y="2857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笛卡尔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429256" y="4286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模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4732442" cy="281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85728"/>
            <a:ext cx="4409027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3357562"/>
            <a:ext cx="5805831" cy="339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6677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42852"/>
            <a:ext cx="5572132" cy="307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3571876"/>
            <a:ext cx="5226133" cy="304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89344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2071678"/>
            <a:ext cx="7643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Dot  and cross product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85728"/>
            <a:ext cx="74485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571876"/>
            <a:ext cx="798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4503129" cy="275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428604"/>
            <a:ext cx="435290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3286124"/>
            <a:ext cx="4714908" cy="294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4677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429132"/>
            <a:ext cx="3857652" cy="229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2549764" cy="333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285728"/>
            <a:ext cx="3190710" cy="264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3357562"/>
            <a:ext cx="61817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0"/>
            <a:ext cx="2695787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" y="2000240"/>
            <a:ext cx="88963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17907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1032" y="214291"/>
            <a:ext cx="4896399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1" y="3976464"/>
            <a:ext cx="6715172" cy="26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85728"/>
            <a:ext cx="7635704" cy="592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428736"/>
            <a:ext cx="4524403" cy="131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000628" y="642918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支点对于小腿的反作用力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853"/>
            <a:ext cx="6429419" cy="334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5072074"/>
            <a:ext cx="6715172" cy="163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429000"/>
            <a:ext cx="6357982" cy="15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429520" y="471488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中心差分法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00108"/>
            <a:ext cx="7772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8213" y="957263"/>
            <a:ext cx="726757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85728"/>
            <a:ext cx="80391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071942"/>
            <a:ext cx="6215106" cy="266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6786610" cy="465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857760"/>
            <a:ext cx="841574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886132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00636"/>
            <a:ext cx="77819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7" y="285728"/>
            <a:ext cx="5929354" cy="460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00372"/>
            <a:ext cx="78771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85728"/>
            <a:ext cx="62484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6009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429000"/>
            <a:ext cx="78200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28802"/>
            <a:ext cx="76771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 descr="https://gss0.bdstatic.com/94o3dSag_xI4khGkpoWK1HF6hhy/baike/s%3D77/sign=6a68cdd7bc096b6385195c570d33e4a8/8cb1cb1349540923bd7a69869058d109b3de49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857232"/>
            <a:ext cx="1214446" cy="6781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428604"/>
            <a:ext cx="8450095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0"/>
            <a:ext cx="6086475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85728"/>
            <a:ext cx="7334272" cy="62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7900"/>
            <a:ext cx="6429420" cy="418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429132"/>
            <a:ext cx="753872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428604"/>
            <a:ext cx="821623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14728"/>
            <a:ext cx="761041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952</Words>
  <Application>Microsoft Office PowerPoint</Application>
  <PresentationFormat>全屏显示(4:3)</PresentationFormat>
  <Paragraphs>115</Paragraphs>
  <Slides>77</Slides>
  <Notes>0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抛体运动的力学原理</vt:lpstr>
      <vt:lpstr>幻灯片 21</vt:lpstr>
      <vt:lpstr>幻灯片 22</vt:lpstr>
      <vt:lpstr>抛体运动的影响因素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Gang Cheng</dc:creator>
  <cp:lastModifiedBy>Gang Cheng</cp:lastModifiedBy>
  <cp:revision>102</cp:revision>
  <dcterms:created xsi:type="dcterms:W3CDTF">2017-06-06T17:01:17Z</dcterms:created>
  <dcterms:modified xsi:type="dcterms:W3CDTF">2018-12-17T08:23:12Z</dcterms:modified>
</cp:coreProperties>
</file>